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7721F2-0C2D-47F3-9DEC-D1FA7C99C86B}" type="datetimeFigureOut">
              <a:rPr lang="es-CO" smtClean="0"/>
              <a:t>5/05/2026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27E518-7C9D-44C0-A570-1C786FBD5EB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289163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27E518-7C9D-44C0-A570-1C786FBD5EB9}" type="slidenum">
              <a:rPr lang="es-CO" smtClean="0"/>
              <a:t>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44540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232122F-27C3-7831-35B7-015977E4FE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7F3C85F-ACEB-D953-A5FA-1B63B3D32A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E3E66AB-7D9B-FA7B-4FA3-2767A95ADB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B8BD3-4B4F-436E-9F2D-83CF672D169D}" type="datetimeFigureOut">
              <a:rPr lang="es-CO" smtClean="0"/>
              <a:t>5/05/2026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B6794CE-9E1C-2265-974D-C9C16E8684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C50030F-680C-87BE-7AA6-5B5066A72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2688F-BD68-4AC3-81FB-8249009A11E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44371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FEB044-DBC0-15C5-5BED-661E6F07E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186DCEB-AFFC-6D69-9C25-154BDF3A59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F109C04-4E21-C7A3-2A2E-BEF4580280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B8BD3-4B4F-436E-9F2D-83CF672D169D}" type="datetimeFigureOut">
              <a:rPr lang="es-CO" smtClean="0"/>
              <a:t>5/05/2026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B0C1BC7-00A7-9EC3-04FF-53E0421C76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8558667-469C-8B23-E027-EDB0744C7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2688F-BD68-4AC3-81FB-8249009A11E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36690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F2CD2DB-ED61-23B3-18BC-F74870950B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20AEB6E-D78C-200E-4556-434F0F4991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9E3844A-C34E-9BF3-B59E-7C06F55AD4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B8BD3-4B4F-436E-9F2D-83CF672D169D}" type="datetimeFigureOut">
              <a:rPr lang="es-CO" smtClean="0"/>
              <a:t>5/05/2026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EEC5EB9-E81E-B37B-4599-41BA70807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FFB6EBE-F996-38BD-E456-F228BAD7C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2688F-BD68-4AC3-81FB-8249009A11E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757940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5A40A2-95EE-2C96-11B1-99448B8D82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77BFC2E-0F50-F368-012E-5891633E73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9D14F90-EA5F-CCB7-8D06-4BE745EC1E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B8BD3-4B4F-436E-9F2D-83CF672D169D}" type="datetimeFigureOut">
              <a:rPr lang="es-CO" smtClean="0"/>
              <a:t>5/05/2026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570659B-575C-D4F4-8FF5-3E0D804AC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2CE7B85-CE70-2471-6A34-13043EB81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2688F-BD68-4AC3-81FB-8249009A11E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95638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331BAF9-984A-3FA3-0BBD-9917F6E079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EC6CAC9-E43F-94FA-80AA-F1BDD24F61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BE112B9-6F4F-5E85-A02A-5B9DB561B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B8BD3-4B4F-436E-9F2D-83CF672D169D}" type="datetimeFigureOut">
              <a:rPr lang="es-CO" smtClean="0"/>
              <a:t>5/05/2026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81D8C95-7729-EF16-5CB2-73F307835D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E8688FC-B434-5E61-BE3B-66A7FEDAA0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2688F-BD68-4AC3-81FB-8249009A11E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443829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4C1D6C4-3638-4A41-1EDA-35ADAA7DAE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ECF6314-0B30-0BAF-E7AB-222BF85576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8A8BD2C-E115-F915-0746-53AA447D12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946DE1E-13C2-5484-782A-C90483CF01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B8BD3-4B4F-436E-9F2D-83CF672D169D}" type="datetimeFigureOut">
              <a:rPr lang="es-CO" smtClean="0"/>
              <a:t>5/05/2026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4775CF3-CC54-A098-EE63-066D160701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29C7CB1-FEAE-6E6E-4FAB-B1AC31C160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2688F-BD68-4AC3-81FB-8249009A11E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915405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E494F9-A4ED-964F-8A47-A2637FCE77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08A6D13-3B22-EDD5-87FB-2AE2986F55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264390C-E153-4614-D4E6-8EAC3DD893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BC1BC8CD-A59C-E8FB-5F18-06F72726CD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F1CC01C7-2481-DE23-27F8-751513B8BD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6300735D-D682-DDD0-A9A4-CBB6C90A0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B8BD3-4B4F-436E-9F2D-83CF672D169D}" type="datetimeFigureOut">
              <a:rPr lang="es-CO" smtClean="0"/>
              <a:t>5/05/2026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BBB41061-D4B4-4AAC-D2DB-66D5E513C3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2548CDEE-E3EA-24E7-D03D-659CC3368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2688F-BD68-4AC3-81FB-8249009A11E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76590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C101BDF-9ACC-35E8-FEE7-4DA97FB0FE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A2D968CD-9831-6394-1187-E98020CB4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B8BD3-4B4F-436E-9F2D-83CF672D169D}" type="datetimeFigureOut">
              <a:rPr lang="es-CO" smtClean="0"/>
              <a:t>5/05/2026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295AB20D-495F-0FC9-6A6E-2B3F4B5F3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FA740C9A-5923-0F8D-EF2C-3DC249106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2688F-BD68-4AC3-81FB-8249009A11E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7550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3B3CFCC4-0EDA-A738-962E-33CB23F362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B8BD3-4B4F-436E-9F2D-83CF672D169D}" type="datetimeFigureOut">
              <a:rPr lang="es-CO" smtClean="0"/>
              <a:t>5/05/2026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88D65F3C-85F3-EEAC-43EB-EAF0E53321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B738D0E-7416-9F3D-8362-9D6F3374B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2688F-BD68-4AC3-81FB-8249009A11E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5297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23FEEBB-2DE0-EEE3-C6E0-F4074FBD4C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C08D9B0-A1F0-2A35-3736-5F366F6BBD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2A40C93-7B5B-4C39-CBA9-C19D18A8F0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41744DE-58B0-23D6-E0DF-D7E300F1F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B8BD3-4B4F-436E-9F2D-83CF672D169D}" type="datetimeFigureOut">
              <a:rPr lang="es-CO" smtClean="0"/>
              <a:t>5/05/2026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D2B0BE9-C7D3-8A3F-F947-80CDDEFE98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60A72FC-9E03-D13B-BF49-4A97424473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2688F-BD68-4AC3-81FB-8249009A11E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16492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5C4309-763E-B48B-CE50-CAB15DD55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B8D9B123-0961-C784-FA29-22D4E25C5E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F0DEBDF-7226-FEA9-E452-69F74E3E0A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64B1B1D-6F56-14C3-81DC-E10EE36FBA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B8BD3-4B4F-436E-9F2D-83CF672D169D}" type="datetimeFigureOut">
              <a:rPr lang="es-CO" smtClean="0"/>
              <a:t>5/05/2026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DEDBDCB-672B-0AA6-0BFF-B3993223B5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29A29B8-26E7-E454-82EA-3A8F5738C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2688F-BD68-4AC3-81FB-8249009A11E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13918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236477AF-0A5B-FF11-F526-8C72A785B8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7D77C58-1E3D-DA99-FD35-67CF932A81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7C16051-B7C1-7764-9EF9-E52E6A551D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FDB8BD3-4B4F-436E-9F2D-83CF672D169D}" type="datetimeFigureOut">
              <a:rPr lang="es-CO" smtClean="0"/>
              <a:t>5/05/2026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5036C36-8506-CC8B-3076-84C7A39B14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58EFD3-E226-8D5A-F259-88C251CAF9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F12688F-BD68-4AC3-81FB-8249009A11E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82041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8A806F-30EA-11A0-87BB-61B6A663BBE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/>
              <a:t>Medición de Distancia con Sensor Ultrasónico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3EC5B39-1B88-E96E-B0F4-67B83D39315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/>
              <a:t>Ing. Juan Carlos Vizcaino Aponte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915105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32FEF5-B889-B812-1F7A-3407FF7457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Introducción al proyecto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25459B2-7302-BD44-6B67-2DD761F524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5" y="1921550"/>
            <a:ext cx="4959985" cy="3829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CAAC48D6-8FAE-1741-5CC4-60C0835B5B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6548" y="1511954"/>
            <a:ext cx="6296025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06997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CB79CAE-34D0-B020-76C4-9EEBF1356F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b="1" dirty="0"/>
              <a:t>Objetivo: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507E028-3D46-1A26-B034-A5006A93AD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8604"/>
            <a:ext cx="10515600" cy="51556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3600" dirty="0"/>
              <a:t>Diseñar un sistema capaz de medir distancia utilizando un sensor ultrasónico y mostrar el resultado en una pantalla LCD.</a:t>
            </a:r>
          </a:p>
          <a:p>
            <a:pPr marL="0" indent="0">
              <a:buNone/>
            </a:pPr>
            <a:endParaRPr lang="es-ES" sz="3200" b="1" dirty="0"/>
          </a:p>
          <a:p>
            <a:pPr marL="0" indent="0">
              <a:buNone/>
            </a:pPr>
            <a:r>
              <a:rPr lang="es-ES" sz="3200" b="1" dirty="0"/>
              <a:t>Aplicaciones:</a:t>
            </a:r>
            <a:endParaRPr lang="es-ES" sz="3200" dirty="0"/>
          </a:p>
          <a:p>
            <a:r>
              <a:rPr lang="es-ES" dirty="0"/>
              <a:t>Robots móviles (evitar obstáculos) </a:t>
            </a:r>
          </a:p>
          <a:p>
            <a:r>
              <a:rPr lang="es-ES" dirty="0"/>
              <a:t>Sistemas de parqueo </a:t>
            </a:r>
          </a:p>
          <a:p>
            <a:r>
              <a:rPr lang="es-ES" dirty="0"/>
              <a:t>Automatización industrial </a:t>
            </a:r>
          </a:p>
          <a:p>
            <a:r>
              <a:rPr lang="es-ES" dirty="0"/>
              <a:t>Medición de nivel (tanques)</a:t>
            </a:r>
          </a:p>
          <a:p>
            <a:pPr marL="0" indent="0">
              <a:buNone/>
            </a:pP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8735447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A456663-8B26-2C97-337C-ED1A52805C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¿Qué es un sensor ultrasónico?</a:t>
            </a:r>
            <a:endParaRPr lang="es-CO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1B9CB3B1-E906-2D49-2411-C0DA990189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149" y="1554176"/>
            <a:ext cx="5544091" cy="4155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C6DA917B-C9B0-C343-F555-CFAA055C2E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9220" y="1473200"/>
            <a:ext cx="4632960" cy="4632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5735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F9D560B-56CD-9CBF-EBC8-C55BC015AB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30740"/>
            <a:ext cx="10515600" cy="62646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3200" dirty="0"/>
              <a:t>Un sensor ultrasónico (como el HC-SR04) mide distancia mediante </a:t>
            </a:r>
            <a:r>
              <a:rPr lang="es-ES" sz="3200" b="1" dirty="0"/>
              <a:t>ondas sonoras de alta frecuencia</a:t>
            </a:r>
            <a:r>
              <a:rPr lang="es-ES" sz="3200" dirty="0"/>
              <a:t> (&gt;20 kHz).</a:t>
            </a:r>
          </a:p>
          <a:p>
            <a:pPr marL="0" indent="0">
              <a:buNone/>
            </a:pPr>
            <a:endParaRPr lang="es-ES" sz="3200" b="1" dirty="0"/>
          </a:p>
          <a:p>
            <a:pPr marL="0" indent="0">
              <a:buNone/>
            </a:pPr>
            <a:r>
              <a:rPr lang="es-ES" sz="3200" b="1" dirty="0"/>
              <a:t>Componentes principales:</a:t>
            </a:r>
            <a:endParaRPr lang="es-ES" sz="3200" dirty="0"/>
          </a:p>
          <a:p>
            <a:r>
              <a:rPr lang="es-ES" sz="3200" dirty="0"/>
              <a:t>Emisor (envía la onda) </a:t>
            </a:r>
          </a:p>
          <a:p>
            <a:r>
              <a:rPr lang="es-ES" sz="3200" dirty="0"/>
              <a:t>Receptor (recibe el eco) </a:t>
            </a:r>
          </a:p>
          <a:p>
            <a:endParaRPr lang="es-ES" sz="3200" dirty="0"/>
          </a:p>
          <a:p>
            <a:r>
              <a:rPr lang="es-ES" sz="3200" dirty="0"/>
              <a:t>Pines: </a:t>
            </a:r>
          </a:p>
          <a:p>
            <a:pPr lvl="1"/>
            <a:r>
              <a:rPr lang="es-ES" sz="2800" dirty="0"/>
              <a:t>TRIG (disparo) </a:t>
            </a:r>
          </a:p>
          <a:p>
            <a:pPr lvl="1"/>
            <a:r>
              <a:rPr lang="es-ES" sz="2800" dirty="0"/>
              <a:t>ECHO (respuesta)</a:t>
            </a:r>
          </a:p>
          <a:p>
            <a:pPr marL="457200" lvl="1" indent="0">
              <a:buNone/>
            </a:pPr>
            <a:endParaRPr lang="es-ES" sz="2800" dirty="0"/>
          </a:p>
          <a:p>
            <a:pPr marL="0" indent="0">
              <a:buNone/>
            </a:pPr>
            <a:endParaRPr lang="es-CO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D6A44B66-78CB-24C6-4728-4059DAD3AD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8502" y="1329648"/>
            <a:ext cx="6367909" cy="4137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09406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5" name="CuadroTexto 4">
                <a:extLst>
                  <a:ext uri="{FF2B5EF4-FFF2-40B4-BE49-F238E27FC236}">
                    <a16:creationId xmlns:a16="http://schemas.microsoft.com/office/drawing/2014/main" id="{EEB0C30D-F500-FC66-C4BC-1A638334B182}"/>
                  </a:ext>
                </a:extLst>
              </p:cNvPr>
              <p:cNvSpPr txBox="1"/>
              <p:nvPr/>
            </p:nvSpPr>
            <p:spPr>
              <a:xfrm>
                <a:off x="760378" y="381597"/>
                <a:ext cx="10515600" cy="334239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s-CO" sz="2400" dirty="0"/>
                  <a:t>El sensor funciona midiendo el </a:t>
                </a:r>
                <a:r>
                  <a:rPr lang="es-CO" sz="2400" b="1" dirty="0"/>
                  <a:t>tiempo que tarda el sonido en ir y regresar</a:t>
                </a:r>
                <a:r>
                  <a:rPr lang="es-CO" sz="2400" dirty="0"/>
                  <a:t>.</a:t>
                </a:r>
              </a:p>
              <a:p>
                <a:pPr>
                  <a:buNone/>
                </a:pPr>
                <a:r>
                  <a:rPr lang="es-CO" sz="2400" b="1" dirty="0"/>
                  <a:t>Fórmula clave:</a:t>
                </a: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CO" sz="2400" i="1">
                          <a:latin typeface="Cambria Math" panose="02040503050406030204" pitchFamily="18" charset="0"/>
                        </a:rPr>
                        <m:t>𝑑</m:t>
                      </m:r>
                      <m:r>
                        <a:rPr lang="es-CO" sz="24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ar-AE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ar-AE" sz="2400" i="1">
                              <a:latin typeface="Cambria Math" panose="02040503050406030204" pitchFamily="18" charset="0"/>
                            </a:rPr>
                            <m:t>𝑣</m:t>
                          </m:r>
                          <m:r>
                            <a:rPr lang="ar-AE" sz="2400" i="0">
                              <a:latin typeface="Cambria Math" panose="02040503050406030204" pitchFamily="18" charset="0"/>
                            </a:rPr>
                            <m:t>⋅</m:t>
                          </m:r>
                          <m:r>
                            <a:rPr lang="ar-AE" sz="2400" i="1">
                              <a:latin typeface="Cambria Math" panose="02040503050406030204" pitchFamily="18" charset="0"/>
                            </a:rPr>
                            <m:t>𝑡</m:t>
                          </m:r>
                        </m:num>
                        <m:den>
                          <m:r>
                            <a:rPr lang="ar-AE" sz="2400" i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ar-AE" sz="2400" dirty="0"/>
              </a:p>
              <a:p>
                <a:pPr>
                  <a:buNone/>
                </a:pPr>
                <a:r>
                  <a:rPr lang="es-CO" sz="2400" dirty="0"/>
                  <a:t>Donde:</a:t>
                </a:r>
              </a:p>
              <a:p>
                <a:pPr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s-CO" sz="2400" i="1">
                        <a:latin typeface="Cambria Math" panose="02040503050406030204" pitchFamily="18" charset="0"/>
                      </a:rPr>
                      <m:t>𝑑</m:t>
                    </m:r>
                  </m:oMath>
                </a14:m>
                <a:r>
                  <a:rPr lang="es-CO" sz="2400" dirty="0"/>
                  <a:t>: distancia </a:t>
                </a:r>
              </a:p>
              <a:p>
                <a:pPr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s-CO" sz="2400" i="1"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r>
                  <a:rPr lang="es-CO" sz="2400" dirty="0"/>
                  <a:t>: velocidad del sonido (~343 m/s) </a:t>
                </a:r>
              </a:p>
              <a:p>
                <a:pPr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s-CO" sz="2400" i="1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s-CO" sz="2400" dirty="0"/>
                  <a:t>: tiempo medido </a:t>
                </a:r>
              </a:p>
              <a:p>
                <a:pPr>
                  <a:buFont typeface="Arial" panose="020B0604020202020204" pitchFamily="34" charset="0"/>
                  <a:buChar char="•"/>
                </a:pPr>
                <a:r>
                  <a:rPr lang="es-CO" sz="2400" dirty="0"/>
                  <a:t>Se divide entre 2 porque el sonido va y vuelve</a:t>
                </a:r>
              </a:p>
            </p:txBody>
          </p:sp>
        </mc:Choice>
        <mc:Fallback>
          <p:sp>
            <p:nvSpPr>
              <p:cNvPr id="5" name="CuadroTexto 4">
                <a:extLst>
                  <a:ext uri="{FF2B5EF4-FFF2-40B4-BE49-F238E27FC236}">
                    <a16:creationId xmlns:a16="http://schemas.microsoft.com/office/drawing/2014/main" id="{EEB0C30D-F500-FC66-C4BC-1A638334B1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0378" y="381597"/>
                <a:ext cx="10515600" cy="3342390"/>
              </a:xfrm>
              <a:prstGeom prst="rect">
                <a:avLst/>
              </a:prstGeom>
              <a:blipFill>
                <a:blip r:embed="rId3"/>
                <a:stretch>
                  <a:fillRect l="-928" t="-1460" b="-3285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CuadroTexto 6">
            <a:extLst>
              <a:ext uri="{FF2B5EF4-FFF2-40B4-BE49-F238E27FC236}">
                <a16:creationId xmlns:a16="http://schemas.microsoft.com/office/drawing/2014/main" id="{00084F74-D128-5492-D05B-5181727693F0}"/>
              </a:ext>
            </a:extLst>
          </p:cNvPr>
          <p:cNvSpPr txBox="1"/>
          <p:nvPr/>
        </p:nvSpPr>
        <p:spPr>
          <a:xfrm>
            <a:off x="760378" y="4016089"/>
            <a:ext cx="87921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dirty="0"/>
              <a:t>El sensor HC-SR04 Usa </a:t>
            </a:r>
            <a:r>
              <a:rPr lang="es-ES" sz="2800" b="1" dirty="0"/>
              <a:t>tiempo de vuelo</a:t>
            </a:r>
            <a:r>
              <a:rPr lang="es-ES" sz="2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191955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868B1FE-A95F-6F12-AF51-423DA6A2CA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Conexión con Arduino</a:t>
            </a:r>
          </a:p>
        </p:txBody>
      </p:sp>
      <p:pic>
        <p:nvPicPr>
          <p:cNvPr id="4098" name="Picture 2" descr="How to use Ultrasonic Sensor with Arduino?">
            <a:extLst>
              <a:ext uri="{FF2B5EF4-FFF2-40B4-BE49-F238E27FC236}">
                <a16:creationId xmlns:a16="http://schemas.microsoft.com/office/drawing/2014/main" id="{5BC1490E-B3B0-A85B-08D8-D663D854B4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8872" y="1274323"/>
            <a:ext cx="8163128" cy="5583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2CDCF065-119F-0D12-3677-109BF2D12B07}"/>
              </a:ext>
            </a:extLst>
          </p:cNvPr>
          <p:cNvSpPr txBox="1"/>
          <p:nvPr/>
        </p:nvSpPr>
        <p:spPr>
          <a:xfrm>
            <a:off x="527725" y="1793558"/>
            <a:ext cx="3334156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s-CO" sz="2400" b="1" dirty="0"/>
              <a:t>Conexiones básicas:</a:t>
            </a:r>
            <a:endParaRPr lang="es-CO" sz="2400" dirty="0"/>
          </a:p>
          <a:p>
            <a:pPr>
              <a:buNone/>
            </a:pPr>
            <a:r>
              <a:rPr lang="es-CO" sz="2400" dirty="0"/>
              <a:t>Sensor:</a:t>
            </a:r>
          </a:p>
          <a:p>
            <a:r>
              <a:rPr lang="es-CO" sz="2400" dirty="0"/>
              <a:t>VCC → 5V </a:t>
            </a:r>
          </a:p>
          <a:p>
            <a:r>
              <a:rPr lang="es-CO" sz="2400" dirty="0"/>
              <a:t>GND → GND </a:t>
            </a:r>
          </a:p>
          <a:p>
            <a:r>
              <a:rPr lang="es-CO" sz="2400" dirty="0"/>
              <a:t>TRIG → Pin digital </a:t>
            </a:r>
          </a:p>
          <a:p>
            <a:r>
              <a:rPr lang="es-CO" sz="2400" dirty="0"/>
              <a:t>ECHO → Pin digital </a:t>
            </a:r>
          </a:p>
          <a:p>
            <a:pPr>
              <a:buNone/>
            </a:pPr>
            <a:endParaRPr lang="es-CO" sz="2400" dirty="0"/>
          </a:p>
          <a:p>
            <a:pPr>
              <a:buNone/>
            </a:pPr>
            <a:r>
              <a:rPr lang="es-CO" sz="2400" dirty="0"/>
              <a:t>LCD (16x2):</a:t>
            </a:r>
          </a:p>
          <a:p>
            <a:r>
              <a:rPr lang="es-CO" sz="2400" dirty="0"/>
              <a:t>Puede usarse en modo: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CO" sz="2400" dirty="0"/>
              <a:t>Paralelo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CO" sz="2400" dirty="0"/>
              <a:t>I2C (más fácil)</a:t>
            </a:r>
          </a:p>
        </p:txBody>
      </p:sp>
    </p:spTree>
    <p:extLst>
      <p:ext uri="{BB962C8B-B14F-4D97-AF65-F5344CB8AC3E}">
        <p14:creationId xmlns:p14="http://schemas.microsoft.com/office/powerpoint/2010/main" val="7136510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CC168DF0-50C5-FD77-E974-73D0C373EDAF}"/>
              </a:ext>
            </a:extLst>
          </p:cNvPr>
          <p:cNvSpPr txBox="1"/>
          <p:nvPr/>
        </p:nvSpPr>
        <p:spPr>
          <a:xfrm>
            <a:off x="994652" y="25360"/>
            <a:ext cx="3596803" cy="683264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s-CO" sz="2200" dirty="0"/>
              <a:t>#include &lt;LiquidCrystal_I2C.h&gt;</a:t>
            </a:r>
          </a:p>
          <a:p>
            <a:endParaRPr lang="es-CO" sz="2200" dirty="0"/>
          </a:p>
          <a:p>
            <a:r>
              <a:rPr lang="es-CO" sz="2200" dirty="0"/>
              <a:t>LiquidCrystal_I2C </a:t>
            </a:r>
            <a:r>
              <a:rPr lang="es-CO" sz="2200" dirty="0" err="1"/>
              <a:t>lcd</a:t>
            </a:r>
            <a:r>
              <a:rPr lang="es-CO" sz="2200" dirty="0"/>
              <a:t>(0x27,16,2);</a:t>
            </a:r>
          </a:p>
          <a:p>
            <a:endParaRPr lang="es-CO" sz="2200" dirty="0"/>
          </a:p>
          <a:p>
            <a:r>
              <a:rPr lang="es-CO" sz="2200" dirty="0" err="1"/>
              <a:t>int</a:t>
            </a:r>
            <a:r>
              <a:rPr lang="es-CO" sz="2200" dirty="0"/>
              <a:t> </a:t>
            </a:r>
            <a:r>
              <a:rPr lang="es-CO" sz="2200" dirty="0" err="1"/>
              <a:t>trig</a:t>
            </a:r>
            <a:r>
              <a:rPr lang="es-CO" sz="2200" dirty="0"/>
              <a:t> = 9;</a:t>
            </a:r>
          </a:p>
          <a:p>
            <a:r>
              <a:rPr lang="es-CO" sz="2200" dirty="0" err="1"/>
              <a:t>int</a:t>
            </a:r>
            <a:r>
              <a:rPr lang="es-CO" sz="2200" dirty="0"/>
              <a:t> echo = 10;</a:t>
            </a:r>
          </a:p>
          <a:p>
            <a:endParaRPr lang="es-CO" sz="2200" dirty="0"/>
          </a:p>
          <a:p>
            <a:r>
              <a:rPr lang="es-CO" sz="2200" dirty="0" err="1"/>
              <a:t>void</a:t>
            </a:r>
            <a:r>
              <a:rPr lang="es-CO" sz="2200" dirty="0"/>
              <a:t> </a:t>
            </a:r>
            <a:r>
              <a:rPr lang="es-CO" sz="2200" dirty="0" err="1"/>
              <a:t>setup</a:t>
            </a:r>
            <a:r>
              <a:rPr lang="es-CO" sz="2200" dirty="0"/>
              <a:t>() {</a:t>
            </a:r>
          </a:p>
          <a:p>
            <a:r>
              <a:rPr lang="es-CO" sz="2200" dirty="0"/>
              <a:t>  </a:t>
            </a:r>
            <a:r>
              <a:rPr lang="es-CO" sz="2200" dirty="0" err="1"/>
              <a:t>pinMode</a:t>
            </a:r>
            <a:r>
              <a:rPr lang="es-CO" sz="2200" dirty="0"/>
              <a:t>(</a:t>
            </a:r>
            <a:r>
              <a:rPr lang="es-CO" sz="2200" dirty="0" err="1"/>
              <a:t>trig</a:t>
            </a:r>
            <a:r>
              <a:rPr lang="es-CO" sz="2200" dirty="0"/>
              <a:t>, OUTPUT);</a:t>
            </a:r>
          </a:p>
          <a:p>
            <a:r>
              <a:rPr lang="es-CO" sz="2200" dirty="0"/>
              <a:t>  </a:t>
            </a:r>
            <a:r>
              <a:rPr lang="es-CO" sz="2200" dirty="0" err="1"/>
              <a:t>pinMode</a:t>
            </a:r>
            <a:r>
              <a:rPr lang="es-CO" sz="2200" dirty="0"/>
              <a:t>(echo, INPUT);</a:t>
            </a:r>
          </a:p>
          <a:p>
            <a:r>
              <a:rPr lang="es-CO" sz="2200" dirty="0"/>
              <a:t>  </a:t>
            </a:r>
            <a:r>
              <a:rPr lang="es-CO" sz="2200" dirty="0" err="1"/>
              <a:t>lcd.init</a:t>
            </a:r>
            <a:r>
              <a:rPr lang="es-CO" sz="2200" dirty="0"/>
              <a:t>();</a:t>
            </a:r>
          </a:p>
          <a:p>
            <a:r>
              <a:rPr lang="es-CO" sz="2200" dirty="0"/>
              <a:t>  </a:t>
            </a:r>
            <a:r>
              <a:rPr lang="es-CO" sz="2200" dirty="0" err="1"/>
              <a:t>lcd.backlight</a:t>
            </a:r>
            <a:r>
              <a:rPr lang="es-CO" sz="2200" dirty="0"/>
              <a:t>();</a:t>
            </a:r>
          </a:p>
          <a:p>
            <a:r>
              <a:rPr lang="es-CO" sz="2200" dirty="0"/>
              <a:t>}</a:t>
            </a:r>
          </a:p>
          <a:p>
            <a:endParaRPr lang="es-CO" sz="2200" dirty="0"/>
          </a:p>
          <a:p>
            <a:r>
              <a:rPr lang="es-CO" sz="2200" dirty="0" err="1"/>
              <a:t>void</a:t>
            </a:r>
            <a:r>
              <a:rPr lang="es-CO" sz="2200" dirty="0"/>
              <a:t> </a:t>
            </a:r>
            <a:r>
              <a:rPr lang="es-CO" sz="2200" dirty="0" err="1"/>
              <a:t>loop</a:t>
            </a:r>
            <a:r>
              <a:rPr lang="es-CO" sz="2200" dirty="0"/>
              <a:t>() {</a:t>
            </a:r>
          </a:p>
          <a:p>
            <a:r>
              <a:rPr lang="es-CO" sz="2200" dirty="0"/>
              <a:t>  </a:t>
            </a:r>
            <a:r>
              <a:rPr lang="es-CO" sz="2200" dirty="0" err="1"/>
              <a:t>long</a:t>
            </a:r>
            <a:r>
              <a:rPr lang="es-CO" sz="2200" dirty="0"/>
              <a:t> </a:t>
            </a:r>
            <a:r>
              <a:rPr lang="es-CO" sz="2200" dirty="0" err="1"/>
              <a:t>duracion</a:t>
            </a:r>
            <a:r>
              <a:rPr lang="es-CO" sz="2200" dirty="0"/>
              <a:t>;</a:t>
            </a:r>
          </a:p>
          <a:p>
            <a:r>
              <a:rPr lang="es-CO" sz="2200" dirty="0"/>
              <a:t>  </a:t>
            </a:r>
            <a:r>
              <a:rPr lang="es-CO" sz="2200" dirty="0" err="1"/>
              <a:t>float</a:t>
            </a:r>
            <a:r>
              <a:rPr lang="es-CO" sz="2200" dirty="0"/>
              <a:t> distancia;</a:t>
            </a:r>
          </a:p>
          <a:p>
            <a:endParaRPr lang="es-CO" sz="2000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0C9B5EC-92FE-A2BA-BA5C-EC0703ED0526}"/>
              </a:ext>
            </a:extLst>
          </p:cNvPr>
          <p:cNvSpPr txBox="1"/>
          <p:nvPr/>
        </p:nvSpPr>
        <p:spPr>
          <a:xfrm>
            <a:off x="5430464" y="566121"/>
            <a:ext cx="5026770" cy="618630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s-CO" dirty="0"/>
              <a:t>  </a:t>
            </a:r>
            <a:r>
              <a:rPr lang="es-CO" sz="2200" dirty="0" err="1"/>
              <a:t>digitalWrite</a:t>
            </a:r>
            <a:r>
              <a:rPr lang="es-CO" sz="2200" dirty="0"/>
              <a:t>(</a:t>
            </a:r>
            <a:r>
              <a:rPr lang="es-CO" sz="2200" dirty="0" err="1"/>
              <a:t>trig</a:t>
            </a:r>
            <a:r>
              <a:rPr lang="es-CO" sz="2200" dirty="0"/>
              <a:t>, LOW);</a:t>
            </a:r>
          </a:p>
          <a:p>
            <a:r>
              <a:rPr lang="es-CO" sz="2200" dirty="0"/>
              <a:t>  </a:t>
            </a:r>
            <a:r>
              <a:rPr lang="es-CO" sz="2200" dirty="0" err="1"/>
              <a:t>delayMicroseconds</a:t>
            </a:r>
            <a:r>
              <a:rPr lang="es-CO" sz="2200" dirty="0"/>
              <a:t>(2);</a:t>
            </a:r>
          </a:p>
          <a:p>
            <a:r>
              <a:rPr lang="es-CO" sz="2200" dirty="0"/>
              <a:t>  </a:t>
            </a:r>
            <a:r>
              <a:rPr lang="es-CO" sz="2200" dirty="0" err="1"/>
              <a:t>digitalWrite</a:t>
            </a:r>
            <a:r>
              <a:rPr lang="es-CO" sz="2200" dirty="0"/>
              <a:t>(</a:t>
            </a:r>
            <a:r>
              <a:rPr lang="es-CO" sz="2200" dirty="0" err="1"/>
              <a:t>trig</a:t>
            </a:r>
            <a:r>
              <a:rPr lang="es-CO" sz="2200" dirty="0"/>
              <a:t>, HIGH);</a:t>
            </a:r>
          </a:p>
          <a:p>
            <a:r>
              <a:rPr lang="es-CO" sz="2200" dirty="0"/>
              <a:t>  </a:t>
            </a:r>
            <a:r>
              <a:rPr lang="es-CO" sz="2200" dirty="0" err="1"/>
              <a:t>delayMicroseconds</a:t>
            </a:r>
            <a:r>
              <a:rPr lang="es-CO" sz="2200" dirty="0"/>
              <a:t>(10);</a:t>
            </a:r>
          </a:p>
          <a:p>
            <a:r>
              <a:rPr lang="es-CO" sz="2200" dirty="0"/>
              <a:t>  </a:t>
            </a:r>
            <a:r>
              <a:rPr lang="es-CO" sz="2200" dirty="0" err="1"/>
              <a:t>digitalWrite</a:t>
            </a:r>
            <a:r>
              <a:rPr lang="es-CO" sz="2200" dirty="0"/>
              <a:t>(</a:t>
            </a:r>
            <a:r>
              <a:rPr lang="es-CO" sz="2200" dirty="0" err="1"/>
              <a:t>trig</a:t>
            </a:r>
            <a:r>
              <a:rPr lang="es-CO" sz="2200" dirty="0"/>
              <a:t>, LOW);</a:t>
            </a:r>
          </a:p>
          <a:p>
            <a:endParaRPr lang="es-CO" sz="2200" dirty="0"/>
          </a:p>
          <a:p>
            <a:r>
              <a:rPr lang="es-CO" sz="2200" dirty="0"/>
              <a:t>  </a:t>
            </a:r>
            <a:r>
              <a:rPr lang="es-CO" sz="2200" dirty="0" err="1"/>
              <a:t>duracion</a:t>
            </a:r>
            <a:r>
              <a:rPr lang="es-CO" sz="2200" dirty="0"/>
              <a:t> = </a:t>
            </a:r>
            <a:r>
              <a:rPr lang="es-CO" sz="2200" dirty="0" err="1"/>
              <a:t>pulseIn</a:t>
            </a:r>
            <a:r>
              <a:rPr lang="es-CO" sz="2200" dirty="0"/>
              <a:t>(echo, HIGH);</a:t>
            </a:r>
          </a:p>
          <a:p>
            <a:endParaRPr lang="es-CO" sz="2200" dirty="0"/>
          </a:p>
          <a:p>
            <a:r>
              <a:rPr lang="es-CO" sz="2200" dirty="0"/>
              <a:t>  distancia = </a:t>
            </a:r>
            <a:r>
              <a:rPr lang="es-CO" sz="2200" dirty="0" err="1"/>
              <a:t>duracion</a:t>
            </a:r>
            <a:r>
              <a:rPr lang="es-CO" sz="2200" dirty="0"/>
              <a:t> * 0.034 / 2;</a:t>
            </a:r>
          </a:p>
          <a:p>
            <a:endParaRPr lang="es-CO" sz="2200" dirty="0"/>
          </a:p>
          <a:p>
            <a:r>
              <a:rPr lang="es-CO" sz="2200" dirty="0"/>
              <a:t>  </a:t>
            </a:r>
            <a:r>
              <a:rPr lang="es-CO" sz="2200" dirty="0" err="1"/>
              <a:t>lcd.setCursor</a:t>
            </a:r>
            <a:r>
              <a:rPr lang="es-CO" sz="2200" dirty="0"/>
              <a:t>(0,0);</a:t>
            </a:r>
          </a:p>
          <a:p>
            <a:r>
              <a:rPr lang="es-CO" sz="2200" dirty="0"/>
              <a:t>  </a:t>
            </a:r>
            <a:r>
              <a:rPr lang="es-CO" sz="2200" dirty="0" err="1"/>
              <a:t>lcd.print</a:t>
            </a:r>
            <a:r>
              <a:rPr lang="es-CO" sz="2200" dirty="0"/>
              <a:t>("Distancia:");</a:t>
            </a:r>
          </a:p>
          <a:p>
            <a:r>
              <a:rPr lang="es-CO" sz="2200" dirty="0"/>
              <a:t>  </a:t>
            </a:r>
            <a:r>
              <a:rPr lang="es-CO" sz="2200" dirty="0" err="1"/>
              <a:t>lcd.setCursor</a:t>
            </a:r>
            <a:r>
              <a:rPr lang="es-CO" sz="2200" dirty="0"/>
              <a:t>(0,1);</a:t>
            </a:r>
          </a:p>
          <a:p>
            <a:r>
              <a:rPr lang="es-CO" sz="2200" dirty="0"/>
              <a:t>  </a:t>
            </a:r>
            <a:r>
              <a:rPr lang="es-CO" sz="2200" dirty="0" err="1"/>
              <a:t>lcd.print</a:t>
            </a:r>
            <a:r>
              <a:rPr lang="es-CO" sz="2200" dirty="0"/>
              <a:t>(distancia);</a:t>
            </a:r>
          </a:p>
          <a:p>
            <a:r>
              <a:rPr lang="es-CO" sz="2200" dirty="0"/>
              <a:t>  </a:t>
            </a:r>
            <a:r>
              <a:rPr lang="es-CO" sz="2200" dirty="0" err="1"/>
              <a:t>lcd.print</a:t>
            </a:r>
            <a:r>
              <a:rPr lang="es-CO" sz="2200" dirty="0"/>
              <a:t>(" cm");</a:t>
            </a:r>
          </a:p>
          <a:p>
            <a:endParaRPr lang="es-CO" sz="2200" dirty="0"/>
          </a:p>
          <a:p>
            <a:r>
              <a:rPr lang="es-CO" sz="2200" dirty="0"/>
              <a:t>  </a:t>
            </a:r>
            <a:r>
              <a:rPr lang="es-CO" sz="2200" dirty="0" err="1"/>
              <a:t>delay</a:t>
            </a:r>
            <a:r>
              <a:rPr lang="es-CO" sz="2200" dirty="0"/>
              <a:t>(500);</a:t>
            </a:r>
          </a:p>
          <a:p>
            <a:r>
              <a:rPr lang="es-CO" sz="2200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506624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3B1A38C-2F86-C072-6328-699D10D148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Manejo de la LCD</a:t>
            </a:r>
          </a:p>
        </p:txBody>
      </p:sp>
      <p:pic>
        <p:nvPicPr>
          <p:cNvPr id="5122" name="Picture 2" descr="LCD 1602 con controlador I2C – turibot.es blog">
            <a:extLst>
              <a:ext uri="{FF2B5EF4-FFF2-40B4-BE49-F238E27FC236}">
                <a16:creationId xmlns:a16="http://schemas.microsoft.com/office/drawing/2014/main" id="{FB181A9A-C3A4-96FE-D8B6-F30D73970E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6344" y="0"/>
            <a:ext cx="7235656" cy="419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F407B05F-5314-696D-E173-3DB05AC8470B}"/>
              </a:ext>
            </a:extLst>
          </p:cNvPr>
          <p:cNvSpPr txBox="1"/>
          <p:nvPr/>
        </p:nvSpPr>
        <p:spPr>
          <a:xfrm>
            <a:off x="564205" y="1690688"/>
            <a:ext cx="576850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s-CO" sz="2400" b="1" dirty="0"/>
              <a:t>Funciones importantes:</a:t>
            </a:r>
            <a:endParaRPr lang="es-CO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es-CO" sz="2400" dirty="0" err="1">
                <a:latin typeface="Courier New" panose="02070309020205020404" pitchFamily="49" charset="0"/>
              </a:rPr>
              <a:t>lcd.init</a:t>
            </a:r>
            <a:r>
              <a:rPr lang="es-CO" sz="2400" dirty="0">
                <a:latin typeface="Courier New" panose="02070309020205020404" pitchFamily="49" charset="0"/>
              </a:rPr>
              <a:t>()</a:t>
            </a:r>
            <a:r>
              <a:rPr lang="es-CO" sz="2400" dirty="0"/>
              <a:t> → inicializa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O" sz="2400" dirty="0" err="1">
                <a:latin typeface="Courier New" panose="02070309020205020404" pitchFamily="49" charset="0"/>
              </a:rPr>
              <a:t>lcd.setCursor</a:t>
            </a:r>
            <a:r>
              <a:rPr lang="es-CO" sz="2400" dirty="0">
                <a:latin typeface="Courier New" panose="02070309020205020404" pitchFamily="49" charset="0"/>
              </a:rPr>
              <a:t>(col, fila)</a:t>
            </a:r>
          </a:p>
          <a:p>
            <a:r>
              <a:rPr lang="es-CO" sz="2400" dirty="0"/>
              <a:t>→ posiciona texto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O" sz="2400" dirty="0" err="1">
                <a:latin typeface="Courier New" panose="02070309020205020404" pitchFamily="49" charset="0"/>
              </a:rPr>
              <a:t>lcd.print</a:t>
            </a:r>
            <a:r>
              <a:rPr lang="es-CO" sz="2400" dirty="0">
                <a:latin typeface="Courier New" panose="02070309020205020404" pitchFamily="49" charset="0"/>
              </a:rPr>
              <a:t>()</a:t>
            </a:r>
            <a:r>
              <a:rPr lang="es-CO" sz="2400" dirty="0"/>
              <a:t> → muestra datos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O" sz="2400" dirty="0" err="1">
                <a:latin typeface="Courier New" panose="02070309020205020404" pitchFamily="49" charset="0"/>
              </a:rPr>
              <a:t>lcd.clear</a:t>
            </a:r>
            <a:r>
              <a:rPr lang="es-CO" sz="2400" dirty="0">
                <a:latin typeface="Courier New" panose="02070309020205020404" pitchFamily="49" charset="0"/>
              </a:rPr>
              <a:t>()</a:t>
            </a:r>
            <a:r>
              <a:rPr lang="es-CO" sz="2400" dirty="0"/>
              <a:t> → limpia pantalla</a:t>
            </a:r>
            <a:endParaRPr lang="es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84BD336B-6DA8-1D9C-133F-9BA3B4F6DBDC}"/>
              </a:ext>
            </a:extLst>
          </p:cNvPr>
          <p:cNvSpPr txBox="1"/>
          <p:nvPr/>
        </p:nvSpPr>
        <p:spPr>
          <a:xfrm>
            <a:off x="564205" y="4289131"/>
            <a:ext cx="750732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s-ES" sz="2400" b="1" dirty="0"/>
              <a:t>Consideraciones importantes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400" dirty="0"/>
              <a:t>Precisión depende de: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S" sz="2400" dirty="0"/>
              <a:t>Temperatura (afecta velocidad del sonido)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S" sz="2400" dirty="0"/>
              <a:t>Superficie del objeto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400" dirty="0"/>
              <a:t>Rango típico: 2 cm – 400 cm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400" dirty="0"/>
              <a:t>Evitar interferencias (otros sensores)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99669895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429</Words>
  <Application>Microsoft Office PowerPoint</Application>
  <PresentationFormat>Panorámica</PresentationFormat>
  <Paragraphs>91</Paragraphs>
  <Slides>9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5" baseType="lpstr">
      <vt:lpstr>Aptos</vt:lpstr>
      <vt:lpstr>Aptos Display</vt:lpstr>
      <vt:lpstr>Arial</vt:lpstr>
      <vt:lpstr>Cambria Math</vt:lpstr>
      <vt:lpstr>Courier New</vt:lpstr>
      <vt:lpstr>Tema de Office</vt:lpstr>
      <vt:lpstr>Medición de Distancia con Sensor Ultrasónico</vt:lpstr>
      <vt:lpstr>Introducción al proyecto</vt:lpstr>
      <vt:lpstr>Objetivo:</vt:lpstr>
      <vt:lpstr>¿Qué es un sensor ultrasónico?</vt:lpstr>
      <vt:lpstr>Presentación de PowerPoint</vt:lpstr>
      <vt:lpstr>Presentación de PowerPoint</vt:lpstr>
      <vt:lpstr>Conexión con Arduino</vt:lpstr>
      <vt:lpstr>Presentación de PowerPoint</vt:lpstr>
      <vt:lpstr>Manejo de la LCD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1</cp:revision>
  <dcterms:created xsi:type="dcterms:W3CDTF">2026-05-05T11:23:16Z</dcterms:created>
  <dcterms:modified xsi:type="dcterms:W3CDTF">2026-05-05T11:58:16Z</dcterms:modified>
</cp:coreProperties>
</file>